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7" r:id="rId5"/>
    <p:sldId id="258" r:id="rId6"/>
    <p:sldId id="261" r:id="rId7"/>
    <p:sldId id="262" r:id="rId8"/>
    <p:sldId id="265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59" r:id="rId18"/>
    <p:sldId id="272" r:id="rId19"/>
    <p:sldId id="273" r:id="rId20"/>
    <p:sldId id="274" r:id="rId21"/>
    <p:sldId id="276" r:id="rId22"/>
    <p:sldId id="277" r:id="rId23"/>
    <p:sldId id="275" r:id="rId24"/>
    <p:sldId id="260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79769-3978-49F5-A8F0-63B0CD0DBFCD}" type="datetime1">
              <a:rPr lang="it-IT" smtClean="0"/>
              <a:t>25/06/2021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Mobile Programming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1203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B8C6BB1A-4E09-459B-99AF-DD7010F89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9778" y="136524"/>
            <a:ext cx="951143" cy="11161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77874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Mobile Programming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F04EA2DB-1314-4DF4-94FB-9EE366966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8650" y="1460499"/>
            <a:ext cx="8362950" cy="46735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800">
                <a:latin typeface="+mn-lt"/>
              </a:defRPr>
            </a:lvl1pPr>
            <a:lvl2pPr>
              <a:lnSpc>
                <a:spcPct val="110000"/>
              </a:lnSpc>
              <a:defRPr sz="2400"/>
            </a:lvl2pPr>
            <a:lvl3pPr>
              <a:lnSpc>
                <a:spcPct val="110000"/>
              </a:lnSpc>
              <a:defRPr sz="2000"/>
            </a:lvl3pPr>
            <a:lvl4pPr>
              <a:lnSpc>
                <a:spcPct val="110000"/>
              </a:lnSpc>
              <a:defRPr sz="1800"/>
            </a:lvl4pPr>
            <a:lvl5pPr>
              <a:lnSpc>
                <a:spcPct val="110000"/>
              </a:lnSpc>
              <a:defRPr sz="18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544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B8C6BB1A-4E09-459B-99AF-DD7010F89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9778" y="136524"/>
            <a:ext cx="951143" cy="11161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 rot="16200000">
            <a:off x="-2391570" y="2767807"/>
            <a:ext cx="6040439" cy="777874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it-IT" dirty="0" err="1"/>
              <a:t>CodeLab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0928" y="136524"/>
            <a:ext cx="7691719" cy="6040439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Mobile Programming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4682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dro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60360B4-E7A1-4448-B245-41E6B05E6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5647-9F98-4F3B-BE46-7CDECE950A8D}" type="datetime1">
              <a:rPr lang="it-IT" smtClean="0"/>
              <a:t>25/06/2021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43312A2-CF0D-4C97-BE7C-03A12F7AB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4FD36C-A1F2-4274-BB2F-124109527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E4E8AFD-8898-4718-9A48-025F2B24E7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974010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559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8B32-FABF-422D-89BB-9239702D2D84}" type="datetime1">
              <a:rPr lang="it-IT" smtClean="0"/>
              <a:t>25/06/2021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480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65647-9F98-4F3B-BE46-7CDECE950A8D}" type="datetime1">
              <a:rPr lang="it-IT" smtClean="0"/>
              <a:t>25/06/2021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Mobile Programming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2565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7" r:id="rId3"/>
    <p:sldLayoutId id="2147483675" r:id="rId4"/>
    <p:sldLayoutId id="2147483676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arla" panose="020B00040305030300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arla" panose="020B00040305030300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F3C6E0-A29D-49A1-9E2A-877FFDB17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Traduzione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DA5EA60-7606-4640-92F4-C6262D665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22F189D-8BAE-45B4-B29B-C6877409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640B99A-6C44-4A01-B0A5-2AB7275B2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3B7EB51-BEF4-416D-8D84-02BB688FAF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Tra le features offerte da «Digital Text Suite», c’è la traduzione di testo</a:t>
            </a:r>
          </a:p>
          <a:p>
            <a:r>
              <a:rPr lang="it-IT" dirty="0"/>
              <a:t>Questa funzionalità viene offerta in due diverse modalità:</a:t>
            </a:r>
          </a:p>
          <a:p>
            <a:pPr lvl="1"/>
            <a:r>
              <a:rPr lang="it-IT" dirty="0"/>
              <a:t>Traduzione Real-Time</a:t>
            </a:r>
          </a:p>
          <a:p>
            <a:pPr lvl="1"/>
            <a:r>
              <a:rPr lang="it-IT" dirty="0"/>
              <a:t>Traduzione statica</a:t>
            </a:r>
          </a:p>
        </p:txBody>
      </p:sp>
    </p:spTree>
    <p:extLst>
      <p:ext uri="{BB962C8B-B14F-4D97-AF65-F5344CB8AC3E}">
        <p14:creationId xmlns:p14="http://schemas.microsoft.com/office/powerpoint/2010/main" val="2507113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37560E-4E1E-4968-AD2E-14896EF99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TranslationViewModel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AFC2387-F3BB-4FBD-B25C-104C9AF96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3EAC124-E904-4CF6-AC9A-03765E554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10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BF0C0A9-1E94-4ADE-86C0-D033E9AE4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A575134-C320-434F-9BD6-3DF72BE475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È la classe in cui si ha il riferimento a tutte le componenti necessarie per la traduzione:</a:t>
            </a:r>
          </a:p>
          <a:p>
            <a:pPr lvl="1"/>
            <a:r>
              <a:rPr lang="it-IT" dirty="0"/>
              <a:t>Testo sorgente</a:t>
            </a:r>
          </a:p>
          <a:p>
            <a:pPr lvl="1"/>
            <a:r>
              <a:rPr lang="it-IT" dirty="0"/>
              <a:t>Lingua sorgente</a:t>
            </a:r>
          </a:p>
          <a:p>
            <a:pPr lvl="1"/>
            <a:r>
              <a:rPr lang="it-IT" dirty="0"/>
              <a:t>Lingua destinazione</a:t>
            </a:r>
          </a:p>
          <a:p>
            <a:r>
              <a:rPr lang="it-IT" dirty="0"/>
              <a:t>La lingua sorgente viene ottenuta utilizzando un </a:t>
            </a:r>
            <a:r>
              <a:rPr lang="it-IT" dirty="0" err="1"/>
              <a:t>LanguageIdentifier</a:t>
            </a:r>
            <a:r>
              <a:rPr lang="it-IT" dirty="0"/>
              <a:t>, presente nelle librerie di </a:t>
            </a:r>
            <a:r>
              <a:rPr lang="it-IT" dirty="0" err="1"/>
              <a:t>MLKit</a:t>
            </a:r>
            <a:r>
              <a:rPr lang="it-IT" dirty="0"/>
              <a:t>, che analizza il testo sorgente</a:t>
            </a:r>
          </a:p>
        </p:txBody>
      </p:sp>
    </p:spTree>
    <p:extLst>
      <p:ext uri="{BB962C8B-B14F-4D97-AF65-F5344CB8AC3E}">
        <p14:creationId xmlns:p14="http://schemas.microsoft.com/office/powerpoint/2010/main" val="7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45D670-A883-4215-B3F0-3A9913475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TranslationViewModel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F26F6D5-4742-44D6-B4A9-DDDE96607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76861E-5E6B-43CE-B9E8-257DD9552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11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24DAFE-7EE2-4C02-B9CA-2508FB485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2ACFEBF-6DA0-47B5-BA21-A8B579FF7F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Per effettuare la traduzione, vengono utilizzati degli oggetti di tipo </a:t>
            </a:r>
            <a:r>
              <a:rPr lang="it-IT" dirty="0" err="1"/>
              <a:t>Translator</a:t>
            </a:r>
            <a:r>
              <a:rPr lang="it-IT" dirty="0"/>
              <a:t> di </a:t>
            </a:r>
            <a:r>
              <a:rPr lang="it-IT" dirty="0" err="1"/>
              <a:t>MLKit</a:t>
            </a:r>
            <a:endParaRPr lang="it-IT" dirty="0"/>
          </a:p>
          <a:p>
            <a:r>
              <a:rPr lang="it-IT" dirty="0"/>
              <a:t>Sul </a:t>
            </a:r>
            <a:r>
              <a:rPr lang="it-IT" dirty="0" err="1"/>
              <a:t>translator</a:t>
            </a:r>
            <a:r>
              <a:rPr lang="it-IT" dirty="0"/>
              <a:t> settato correttamente con lingua d’origine e di destinazione, viene invocato il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downloadModelIfNeeded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it-IT" dirty="0">
                <a:cs typeface="Courier New" panose="02070309020205020404" pitchFamily="49" charset="0"/>
              </a:rPr>
              <a:t>Tale metodo provvede a scaricare dalla rete i modelli di traduzione della lingua indicata, qualora non siano presenti sul dispositivo</a:t>
            </a:r>
          </a:p>
        </p:txBody>
      </p:sp>
    </p:spTree>
    <p:extLst>
      <p:ext uri="{BB962C8B-B14F-4D97-AF65-F5344CB8AC3E}">
        <p14:creationId xmlns:p14="http://schemas.microsoft.com/office/powerpoint/2010/main" val="3138365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513CFC-F78D-4B50-9984-25207F345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TranslationViewModel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9849845-E124-4049-B519-9FB1BF477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048AC91-0AA1-4D3A-B503-5735ACD7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85C8D90-C739-48C7-944D-C8C2A8673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8F948F8-9FC4-4ADE-8A79-DCE1B516AD02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499537"/>
            <a:ext cx="5253361" cy="16004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translatorOptions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TranslatorOptions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.Builder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setSourceLanguage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sourceLangCode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setTargetLanguage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targetLangCode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.build()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the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translator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translators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translatorOptions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]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1D1605A8-67D0-431E-9527-C6629DE9E9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3570440"/>
            <a:ext cx="8051524" cy="7386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modelDownloadTask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.downloadModelIfNeeded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addOnCompleteListener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modelDownloading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.setValue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3C6F91E2-2502-4CF0-AC53-58E51F831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4779569"/>
            <a:ext cx="4863548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modelDownloadTask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.onSuccessTask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translate the source text</a:t>
            </a:r>
            <a:b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.translate(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.addOnCompleteListener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translating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value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118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B6763B-28FC-4E6F-9B83-662DF554D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TranslationViewModel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D7EE6F1-514E-487B-83D8-7A74591F4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45FCE0-16F0-4333-A9AD-55F79A9F8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13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F9EC228-9166-4A98-9382-3FC0FC6C3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D7C08BD-E62C-44EA-B358-7BF5BC6E64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Per quanto riguarda il testo sorgente, il testo tradotto, le lingue sorgente e target, sono tutti dei </a:t>
            </a:r>
            <a:r>
              <a:rPr lang="it-IT" dirty="0" err="1"/>
              <a:t>MutableLiveData</a:t>
            </a:r>
            <a:endParaRPr lang="it-IT" dirty="0"/>
          </a:p>
          <a:p>
            <a:r>
              <a:rPr lang="it-IT" dirty="0"/>
              <a:t>Tuttavia, sono state usate due varianti particolari di tale tipo di dato, di cui una custom:</a:t>
            </a:r>
          </a:p>
          <a:p>
            <a:pPr lvl="1"/>
            <a:r>
              <a:rPr lang="it-IT" dirty="0" err="1"/>
              <a:t>SmoothedMutableLiveData</a:t>
            </a:r>
            <a:r>
              <a:rPr lang="it-IT" dirty="0"/>
              <a:t> (custom)</a:t>
            </a:r>
          </a:p>
          <a:p>
            <a:pPr lvl="1"/>
            <a:r>
              <a:rPr lang="it-IT" dirty="0" err="1"/>
              <a:t>MediatorLiveData</a:t>
            </a:r>
            <a:r>
              <a:rPr lang="it-IT" dirty="0"/>
              <a:t>, per avere aggiornamenti quando cambia un singolo componente di un gruppo di </a:t>
            </a:r>
            <a:r>
              <a:rPr lang="it-IT" dirty="0" err="1"/>
              <a:t>MutableLiveData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2966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6C7B6D-D23B-41C0-924C-240477DE0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Scelta della lingua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EC01773-3DB2-4280-8277-4AF27FB0D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0E8FD9-0537-4DEE-82E7-CA66972E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14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80393E5-77CC-4052-B7AD-15028A707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5266E72-513C-4ACB-94E5-1980971FC3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86050" y="1460499"/>
            <a:ext cx="6305550" cy="4673507"/>
          </a:xfrm>
        </p:spPr>
        <p:txBody>
          <a:bodyPr/>
          <a:lstStyle/>
          <a:p>
            <a:r>
              <a:rPr lang="it-IT" dirty="0"/>
              <a:t>La lingua di destinazione è selezionabile tramite il bottone in basso a sinistra nel layout della traduzione real-time</a:t>
            </a:r>
          </a:p>
          <a:p>
            <a:r>
              <a:rPr lang="it-IT" dirty="0"/>
              <a:t>Apparirà il </a:t>
            </a:r>
            <a:r>
              <a:rPr lang="it-IT" dirty="0" err="1"/>
              <a:t>dialog</a:t>
            </a:r>
            <a:r>
              <a:rPr lang="it-IT" dirty="0"/>
              <a:t> in figura, che permetterà di scegliere tra oltre 50 idiomi disponibili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42629BFA-7D3C-4B77-8937-2FF7128F9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986" y="1298713"/>
            <a:ext cx="2190994" cy="48688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Ovale 9">
            <a:extLst>
              <a:ext uri="{FF2B5EF4-FFF2-40B4-BE49-F238E27FC236}">
                <a16:creationId xmlns:a16="http://schemas.microsoft.com/office/drawing/2014/main" id="{EA5A048A-A10F-4007-AEF4-AFF49F963DBC}"/>
              </a:ext>
            </a:extLst>
          </p:cNvPr>
          <p:cNvSpPr/>
          <p:nvPr/>
        </p:nvSpPr>
        <p:spPr>
          <a:xfrm>
            <a:off x="628650" y="5329583"/>
            <a:ext cx="673100" cy="620643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147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713AD1-B57E-4149-8313-B9FED943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Scelta della lingua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2139F44-670D-4826-B4DF-91FA29D45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100470-622E-4079-9B23-80DE8F49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15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C6D2E90-38FA-4BCB-858E-7322C1C01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14F92C2A-1DF6-409A-B229-1C9C2A676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Il </a:t>
            </a:r>
            <a:r>
              <a:rPr lang="it-IT" dirty="0" err="1"/>
              <a:t>dialog</a:t>
            </a:r>
            <a:r>
              <a:rPr lang="it-IT" dirty="0"/>
              <a:t> è stato realizzato estendendo la classe </a:t>
            </a:r>
            <a:r>
              <a:rPr lang="it-IT" dirty="0" err="1"/>
              <a:t>DialogFragment</a:t>
            </a:r>
            <a:endParaRPr lang="it-IT" dirty="0"/>
          </a:p>
          <a:p>
            <a:r>
              <a:rPr lang="it-IT" dirty="0"/>
              <a:t>Presenta un </a:t>
            </a:r>
            <a:r>
              <a:rPr lang="it-IT" dirty="0" err="1"/>
              <a:t>Number</a:t>
            </a:r>
            <a:r>
              <a:rPr lang="it-IT" dirty="0"/>
              <a:t> </a:t>
            </a:r>
            <a:r>
              <a:rPr lang="it-IT" dirty="0" err="1"/>
              <a:t>Picker</a:t>
            </a:r>
            <a:r>
              <a:rPr lang="it-IT" dirty="0"/>
              <a:t> per la scelta della lingua cui è stato assegnato uno stile personalizzato</a:t>
            </a:r>
          </a:p>
          <a:p>
            <a:r>
              <a:rPr lang="it-IT" dirty="0"/>
              <a:t>In generale, per la gestione delle lingue, è stato creato un mapping tra gli idiomi riconosciuti da </a:t>
            </a:r>
            <a:r>
              <a:rPr lang="it-IT" dirty="0" err="1"/>
              <a:t>MLKit</a:t>
            </a:r>
            <a:r>
              <a:rPr lang="it-IT" dirty="0"/>
              <a:t> e una classe custom 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Language</a:t>
            </a:r>
            <a:r>
              <a:rPr lang="it-IT" dirty="0"/>
              <a:t>, cui è stato aggiunto il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getFlag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it-IT" dirty="0">
                <a:cs typeface="Courier New" panose="02070309020205020404" pitchFamily="49" charset="0"/>
              </a:rPr>
              <a:t>per il mapping tra lingue e una bandiera di un paese che meglio la rappresentasse</a:t>
            </a:r>
            <a:endParaRPr lang="it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24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D8CD68-61D5-4CA4-9609-4C2727E7D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Rimozione dei modelli di traduzione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6B64FE1-2208-45E4-89C8-D90BFB213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DA2C2A-B8A3-4977-A0EC-202CBCD27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16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1E59F7E-EDB6-4CCF-908C-7B9C11ABC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08464387-33B0-44FB-9396-DEAD23ED3A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86050" y="1460499"/>
            <a:ext cx="6305550" cy="4673507"/>
          </a:xfrm>
        </p:spPr>
        <p:txBody>
          <a:bodyPr/>
          <a:lstStyle/>
          <a:p>
            <a:r>
              <a:rPr lang="it-IT" dirty="0"/>
              <a:t>Cliccando sul </a:t>
            </a:r>
            <a:r>
              <a:rPr lang="it-IT" dirty="0" err="1"/>
              <a:t>FloatingActionButton</a:t>
            </a:r>
            <a:r>
              <a:rPr lang="it-IT" dirty="0"/>
              <a:t> in basso a destra, si aprirà una nuova activity in cui sarà possibile eliminare i modelli per la traduzione precedentemente scaricati</a:t>
            </a:r>
          </a:p>
          <a:p>
            <a:r>
              <a:rPr lang="it-IT" dirty="0"/>
              <a:t>Ogni modello pesa all’incirca 30MB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3606BC6-D275-47AB-B695-B277FD11F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97" y="1254173"/>
            <a:ext cx="2160772" cy="48017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F15FE5F0-CC5D-4CD8-83ED-F1AA7A98A108}"/>
              </a:ext>
            </a:extLst>
          </p:cNvPr>
          <p:cNvSpPr/>
          <p:nvPr/>
        </p:nvSpPr>
        <p:spPr>
          <a:xfrm>
            <a:off x="1727614" y="5183902"/>
            <a:ext cx="673100" cy="604813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870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CB0BDA-F67F-4668-8CE9-C77B2AAF5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DeleteTranslationModulesActivity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3D38C1B-0F3A-4710-8E6E-AA0387AB8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B149456-3E0F-4238-9D33-7218CAC1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17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762CE31-862F-4584-9CE5-0BC6D7880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26BE8B7-DF97-48E3-B699-4DC9B79AFD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86050" y="1460499"/>
            <a:ext cx="6305550" cy="4673507"/>
          </a:xfrm>
        </p:spPr>
        <p:txBody>
          <a:bodyPr>
            <a:normAutofit fontScale="92500"/>
          </a:bodyPr>
          <a:lstStyle/>
          <a:p>
            <a:r>
              <a:rPr lang="it-IT" dirty="0"/>
              <a:t>Il layout dell’activity consta sostanzialmente di una </a:t>
            </a:r>
            <a:r>
              <a:rPr lang="it-IT" dirty="0" err="1"/>
              <a:t>RecyclerView</a:t>
            </a:r>
            <a:r>
              <a:rPr lang="it-IT" dirty="0"/>
              <a:t>, in cui è possibile una selezione multipla degli items da eliminare</a:t>
            </a:r>
          </a:p>
          <a:p>
            <a:r>
              <a:rPr lang="it-IT" dirty="0"/>
              <a:t>Si usa il meccanismo delle Coroutine per verificare quali modelli sono presenti nel dispositivo; ne viene poi fatto il mapping per costruire una lista di Language da passare </a:t>
            </a:r>
            <a:r>
              <a:rPr lang="it-IT" dirty="0" err="1"/>
              <a:t>all’adapter</a:t>
            </a:r>
            <a:r>
              <a:rPr lang="it-IT" dirty="0"/>
              <a:t> della </a:t>
            </a:r>
            <a:r>
              <a:rPr lang="it-IT" dirty="0" err="1"/>
              <a:t>RecyclerView</a:t>
            </a:r>
            <a:r>
              <a:rPr lang="it-IT" dirty="0"/>
              <a:t> per la visualizzazione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2E4BC4E-E884-42A8-8A0D-260C187E8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47" y="1365346"/>
            <a:ext cx="2145898" cy="47686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33435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30F51D-6C8E-4EDC-9CE6-99F6814A3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DeleteTranslationModulesActivity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64CA41C-FCB0-4290-9D79-7011257BB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0C06991-4AC4-4448-8CB2-015DFD815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18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244F78-2795-44CA-AA11-08DD7F57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9A36069-019F-4136-B607-B7B529F18261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753802"/>
            <a:ext cx="8334333" cy="28931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RemoteModelManager.getInstance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translation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models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stored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on the device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Dispatchers.IO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Tasks.await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modelManager.getDownloadedModels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TranslateRemoteModel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.java)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addOnSuccessListener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models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-&gt;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models.forEach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modules.add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(Language(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it.language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addOnFailureListener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Log.d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Modules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Unable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to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detect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downloaded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modules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finish()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70AA80B-3AAA-4C21-9B17-CC9EF43F49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221" y="5132294"/>
            <a:ext cx="4557658" cy="7386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Dispatchers.Default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deleteModule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it.code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503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886C0F-529A-4410-A585-D13538D80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DeleteTranslationModulesActivity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1A728D0-8793-4B8C-AEED-5F8866FCC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FBDB479-A743-4B33-B9EC-6D4FD6754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19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EF26FA7-F101-4CB1-8C70-6BE63C071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15240F2-A1F7-4921-AF9C-432846DF6959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113964" y="2584055"/>
            <a:ext cx="9030036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private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deleteModule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RemoteModelManager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code: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TranslateRemoteModel.Builder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(code).build()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modelManager.deleteDownloadedModel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(model).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addOnFailureListener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Toast.makeText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Deletion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of model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failed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Toast.LENGTH_SHORT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).show()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157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F95B63-CE27-44DD-ACD4-B221D9A61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Traduzione Real-Time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3F2085C-3C0B-4176-A62C-061D982AF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D128856-25EC-4B86-8573-DAC5951F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AD3A1BC-A6FB-4AF1-9D43-5CCFEBC26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BDD2DB7D-9437-4C4B-BCDC-28194F84DE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2958" y="1460499"/>
            <a:ext cx="6208642" cy="4673507"/>
          </a:xfrm>
        </p:spPr>
        <p:txBody>
          <a:bodyPr/>
          <a:lstStyle/>
          <a:p>
            <a:r>
              <a:rPr lang="it-IT" dirty="0"/>
              <a:t>È disponibile nel 4° tab del tab layout principale dell’app</a:t>
            </a:r>
          </a:p>
          <a:p>
            <a:r>
              <a:rPr lang="it-IT" dirty="0"/>
              <a:t>Utilizza la fotocamera per prendere in input stream di immagini e analizzarle</a:t>
            </a:r>
          </a:p>
          <a:p>
            <a:r>
              <a:rPr lang="it-IT" dirty="0"/>
              <a:t>Viene riconosciuto il testo presente nelle immagini e la lingua in cui è scritto</a:t>
            </a:r>
          </a:p>
          <a:p>
            <a:r>
              <a:rPr lang="it-IT" dirty="0"/>
              <a:t>È possibile selezionare una lingua target in cui tradurre il testo riconosciuto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4393CBF-9497-46BE-A5F8-A6BC75694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96" y="1243172"/>
            <a:ext cx="2255854" cy="50130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70E528E5-69A6-4B3F-8656-FF8BC498D1DF}"/>
              </a:ext>
            </a:extLst>
          </p:cNvPr>
          <p:cNvSpPr/>
          <p:nvPr/>
        </p:nvSpPr>
        <p:spPr>
          <a:xfrm>
            <a:off x="891924" y="3882887"/>
            <a:ext cx="1332398" cy="331305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6745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8A4C65-8D89-4B36-B30E-44CE5B059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Traduzione statica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0A78210-C903-4135-81A5-03951176B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3C30E30-01A0-43A8-8933-592F4DD6F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20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5D45F5D-8FF0-4C73-BEC0-06D99EC96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4B8D5BF-BD04-4B06-98AA-04A2C55B5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È possibile anche effettuare la traduzione del testo in maniera statica, a partire da una nota precedentemente creata</a:t>
            </a:r>
          </a:p>
          <a:p>
            <a:r>
              <a:rPr lang="it-IT" dirty="0"/>
              <a:t>Questa feature è disponibile nella </a:t>
            </a:r>
            <a:r>
              <a:rPr lang="it-IT" dirty="0" err="1"/>
              <a:t>TextResultActivity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20806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20D41A-119E-4EDF-8BB0-60276E2A2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Traduzione statica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7913F00-36BC-403D-BB5B-48E95F540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A779D2A-DA2F-4BF1-B1B8-6CB5A9C10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21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6C505AD-8B7D-4BD2-858B-67BEC6A1F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F36B8A97-E6A2-4757-87F2-ADEEAF527D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28950" y="1460499"/>
            <a:ext cx="5962650" cy="4673507"/>
          </a:xfrm>
        </p:spPr>
        <p:txBody>
          <a:bodyPr/>
          <a:lstStyle/>
          <a:p>
            <a:r>
              <a:rPr lang="it-IT" dirty="0"/>
              <a:t>Cliccando sul FAB indicato in figura, apparirà lo stesso </a:t>
            </a:r>
            <a:r>
              <a:rPr lang="it-IT" dirty="0" err="1"/>
              <a:t>dialog</a:t>
            </a:r>
            <a:r>
              <a:rPr lang="it-IT" dirty="0"/>
              <a:t> visto in precedenza per la scelta della lingua target</a:t>
            </a:r>
          </a:p>
          <a:p>
            <a:r>
              <a:rPr lang="it-IT" dirty="0"/>
              <a:t>Ancora una volta, viene utilizzato il meccanismo delle Coroutines per creare la lista di lingue da passare al </a:t>
            </a:r>
            <a:r>
              <a:rPr lang="it-IT" dirty="0" err="1"/>
              <a:t>dialog</a:t>
            </a:r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CCBF1BBB-9984-493F-8734-D3AD7EEBD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429" y="1245408"/>
            <a:ext cx="2253842" cy="50085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9A421B57-B662-435E-85CA-51157506FB00}"/>
              </a:ext>
            </a:extLst>
          </p:cNvPr>
          <p:cNvCxnSpPr/>
          <p:nvPr/>
        </p:nvCxnSpPr>
        <p:spPr>
          <a:xfrm flipV="1">
            <a:off x="1174750" y="5133561"/>
            <a:ext cx="965200" cy="889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6216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C3707B-B1EE-4CDA-AF22-CFC151A4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Translator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9817FE3-C4E9-48BC-9020-AD2EBD792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AF4BD93-6314-4D73-9E54-1FAAF6F99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E053480-EF4B-4AF7-8BC9-30ACF9786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124DD7A-90B2-4C97-99E9-6FFA3B8915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Questa volta, per effettuare la traduzione si utilizza la classe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Translator</a:t>
            </a:r>
            <a:r>
              <a:rPr lang="it-IT" dirty="0">
                <a:cs typeface="Courier New" panose="02070309020205020404" pitchFamily="49" charset="0"/>
              </a:rPr>
              <a:t>, in quanto non si ha più bisogno dei </a:t>
            </a:r>
            <a:r>
              <a:rPr lang="it-IT" dirty="0" err="1">
                <a:cs typeface="Courier New" panose="02070309020205020404" pitchFamily="49" charset="0"/>
              </a:rPr>
              <a:t>MutableLiveData</a:t>
            </a:r>
            <a:endParaRPr lang="it-IT" dirty="0">
              <a:cs typeface="Courier New" panose="02070309020205020404" pitchFamily="49" charset="0"/>
            </a:endParaRPr>
          </a:p>
          <a:p>
            <a:r>
              <a:rPr lang="it-IT" dirty="0">
                <a:cs typeface="Courier New" panose="02070309020205020404" pitchFamily="49" charset="0"/>
              </a:rPr>
              <a:t>La traduzione vera e propria avviene sempre tramite le classi </a:t>
            </a:r>
            <a:r>
              <a:rPr lang="it-IT" dirty="0" err="1">
                <a:cs typeface="Courier New" panose="02070309020205020404" pitchFamily="49" charset="0"/>
              </a:rPr>
              <a:t>Translator</a:t>
            </a:r>
            <a:r>
              <a:rPr lang="it-IT" dirty="0">
                <a:cs typeface="Courier New" panose="02070309020205020404" pitchFamily="49" charset="0"/>
              </a:rPr>
              <a:t> di </a:t>
            </a:r>
            <a:r>
              <a:rPr lang="it-IT" dirty="0" err="1">
                <a:cs typeface="Courier New" panose="02070309020205020404" pitchFamily="49" charset="0"/>
              </a:rPr>
              <a:t>MLKit</a:t>
            </a:r>
            <a:r>
              <a:rPr lang="it-IT" dirty="0">
                <a:cs typeface="Courier New" panose="02070309020205020404" pitchFamily="49" charset="0"/>
              </a:rPr>
              <a:t>, ma stavolta il testo e i codici della lingua sorgente e destinazione vengono direttamente passati come parametri alla funzione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translate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7605517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A326A1-1F84-4C58-B089-A37B64013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Translator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E50FB12-DDBE-445A-BC39-4A3148E7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CA0E1B9-5390-4A7D-B268-9951044D8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23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C7750FF-C0EA-4F00-B741-4D0CC9322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01327A10-3528-43CE-B4E3-D7E8580708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La funzione </a:t>
            </a:r>
            <a:r>
              <a:rPr lang="it-IT" dirty="0" err="1"/>
              <a:t>translate</a:t>
            </a:r>
            <a:r>
              <a:rPr lang="it-IT" dirty="0"/>
              <a:t>() restituisce un Task&lt;</a:t>
            </a:r>
            <a:r>
              <a:rPr lang="it-IT" dirty="0" err="1"/>
              <a:t>String</a:t>
            </a:r>
            <a:r>
              <a:rPr lang="it-IT" dirty="0"/>
              <a:t>&gt;, il quale, come in precedenza, fa il download dei modelli di traduzione, se necessari, e provvede a tradurre il testo</a:t>
            </a:r>
          </a:p>
          <a:p>
            <a:r>
              <a:rPr lang="it-IT" dirty="0"/>
              <a:t>Tuttavia, per ottenere il risultato bisogna attendere che il Task venga completato, quindi viene bloccata la UI, ma appare una </a:t>
            </a:r>
            <a:r>
              <a:rPr lang="it-IT" dirty="0" err="1"/>
              <a:t>ProgressBar</a:t>
            </a:r>
            <a:r>
              <a:rPr lang="it-IT" dirty="0"/>
              <a:t> accompagnata da una </a:t>
            </a:r>
            <a:r>
              <a:rPr lang="it-IT" dirty="0" err="1"/>
              <a:t>TextView</a:t>
            </a:r>
            <a:r>
              <a:rPr lang="it-IT" dirty="0"/>
              <a:t> per avvisare l’utente che la traduzione è in corso</a:t>
            </a:r>
          </a:p>
        </p:txBody>
      </p:sp>
    </p:spTree>
    <p:extLst>
      <p:ext uri="{BB962C8B-B14F-4D97-AF65-F5344CB8AC3E}">
        <p14:creationId xmlns:p14="http://schemas.microsoft.com/office/powerpoint/2010/main" val="25597670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12111A-738D-4E50-9D75-4B7FAD5C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TextResultActivity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9E53A0F-0D9A-4D08-86DC-3912C1BA9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1424AF-F6AC-4788-A763-240786BAA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24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A9D038B-E9CA-4EC7-B0CA-B33C8A292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2D6EEF0-1519-47BD-9400-2110142703BD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305447" y="1742015"/>
            <a:ext cx="8533105" cy="375487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setNormalLayoutEnable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binding.grpTranslation.visibility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View.VISIBLE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Dispatchers.Default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waiting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the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translation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blocking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UI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newRes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Tasks.await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translator.translate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textResult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language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targetLang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Dispatchers.Main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binding.grpTranslation.visibility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View.GONE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4A86E8"/>
                </a:solidFill>
                <a:effectLst/>
                <a:latin typeface="Consolas" panose="020B0609020204030204" pitchFamily="49" charset="0"/>
              </a:rPr>
              <a:t>@TextResultActivity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,TextResultActivity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.java)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newNote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Note(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newRes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targetLang,System.currentTimeMillis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intent.putExtra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newNote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intent.putExtra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TextResultType.NOT_SAVED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startActivity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setNormalLayoutEnable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428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714E8B-3668-4961-859F-BA0AF7870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TextResultActivity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ED39772-F1D2-4555-8D7F-B763B3B94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2E14F54-7F05-404A-AA4E-21ED5099E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25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8435008-C601-485B-9E2D-2C1F6590C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064A02FD-D81A-4B65-8BB1-1857A93BD8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Una volta ottenuto il testo tradotto, viene creata una nuova nota (classe 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Note</a:t>
            </a:r>
            <a:r>
              <a:rPr lang="it-IT" dirty="0"/>
              <a:t>) </a:t>
            </a:r>
          </a:p>
          <a:p>
            <a:r>
              <a:rPr lang="it-IT" dirty="0"/>
              <a:t>Dopodiché viene lanciata una </a:t>
            </a:r>
            <a:r>
              <a:rPr lang="it-IT" dirty="0" err="1"/>
              <a:t>Intent</a:t>
            </a:r>
            <a:r>
              <a:rPr lang="it-IT" dirty="0"/>
              <a:t> verso un’altra istanza di </a:t>
            </a:r>
            <a:r>
              <a:rPr lang="it-IT" dirty="0" err="1"/>
              <a:t>TextResultActivity</a:t>
            </a:r>
            <a:r>
              <a:rPr lang="it-IT" dirty="0"/>
              <a:t>, passando la nuova nota creata come dato</a:t>
            </a:r>
          </a:p>
        </p:txBody>
      </p:sp>
    </p:spTree>
    <p:extLst>
      <p:ext uri="{BB962C8B-B14F-4D97-AF65-F5344CB8AC3E}">
        <p14:creationId xmlns:p14="http://schemas.microsoft.com/office/powerpoint/2010/main" val="22646921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DD4D3E-C2E1-47BE-AE35-81DF9B2D5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Salvataggio in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119A1F4-D6DA-46FC-961E-284AAF793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CF4EBB4-EEB4-4CCC-9606-E0E65A82E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26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D2CB588-1A10-479F-8C2F-B09A0D9C6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24F14EF-5F55-491D-8DF0-C130360EBD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28950" y="1460499"/>
            <a:ext cx="5962650" cy="4673507"/>
          </a:xfrm>
        </p:spPr>
        <p:txBody>
          <a:bodyPr/>
          <a:lstStyle/>
          <a:p>
            <a:r>
              <a:rPr lang="it-IT" dirty="0"/>
              <a:t>Un’altra feature offerta dalla applicazione è il salvataggio del testo di una nota in formato PDF</a:t>
            </a:r>
          </a:p>
          <a:p>
            <a:r>
              <a:rPr lang="it-IT" dirty="0"/>
              <a:t>Per la creazione e la scrittura su un documento PDF si è fatto uso della libreria «</a:t>
            </a:r>
            <a:r>
              <a:rPr lang="it-IT" dirty="0" err="1"/>
              <a:t>itextpdf</a:t>
            </a:r>
            <a:r>
              <a:rPr lang="it-IT" dirty="0"/>
              <a:t>»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CA2281A-4C36-4B18-AC87-F5FFC6DCF3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347815"/>
            <a:ext cx="2253842" cy="50085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8BA8DA3-2483-4076-BD1E-BC9CC3891C8E}"/>
              </a:ext>
            </a:extLst>
          </p:cNvPr>
          <p:cNvCxnSpPr/>
          <p:nvPr/>
        </p:nvCxnSpPr>
        <p:spPr>
          <a:xfrm flipV="1">
            <a:off x="1371600" y="4766917"/>
            <a:ext cx="965200" cy="889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6674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8B5D4A-4BA5-4EFD-AC91-458B472B6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Salvataggio in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A30E366-6F34-4B43-9B61-1B121CE2A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00F0E4C-ED9D-4F44-81DB-C44E67282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27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694C797-BB27-40EF-A41D-53A1FBD98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37DEE0B5-42AD-4E4D-8FA0-A8D7D12155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Per consentire il salvataggio di files nell’</a:t>
            </a:r>
            <a:r>
              <a:rPr lang="it-IT" dirty="0" err="1"/>
              <a:t>external</a:t>
            </a:r>
            <a:r>
              <a:rPr lang="it-IT" dirty="0"/>
              <a:t> storage, nella </a:t>
            </a:r>
            <a:r>
              <a:rPr lang="it-IT" dirty="0" err="1"/>
              <a:t>RealMainActivity</a:t>
            </a:r>
            <a:r>
              <a:rPr lang="it-IT" dirty="0"/>
              <a:t>, vengono create delle cartelle </a:t>
            </a:r>
          </a:p>
          <a:p>
            <a:r>
              <a:rPr lang="it-IT" dirty="0"/>
              <a:t>Si ottiene dapprima una cartella di root dell’applicazione con il nome dell’app stessa</a:t>
            </a:r>
          </a:p>
          <a:p>
            <a:r>
              <a:rPr lang="it-IT" dirty="0"/>
              <a:t>Nella cartella di root viene creata una cartella «pdf», al cui interno verrà inserita la cartella di «Default», in cui si potranno salvare i files</a:t>
            </a:r>
          </a:p>
          <a:p>
            <a:r>
              <a:rPr lang="it-IT" dirty="0"/>
              <a:t>All’utente viene comunque data la possibilità di creare altre sottocartelle di «pdf», in cui salvare i propri files</a:t>
            </a:r>
          </a:p>
        </p:txBody>
      </p:sp>
    </p:spTree>
    <p:extLst>
      <p:ext uri="{BB962C8B-B14F-4D97-AF65-F5344CB8AC3E}">
        <p14:creationId xmlns:p14="http://schemas.microsoft.com/office/powerpoint/2010/main" val="10183370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05D121-7A07-4389-A192-55C520285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Creazione cartelle per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D271EEB-AE87-483C-9675-E08CC4A9C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1658877-BE75-4102-976C-8AFDBA067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28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304FDD0-A050-40EE-923C-5D42588EC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4C8A690-A1AD-4582-A720-258995C9806E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484820"/>
            <a:ext cx="3464410" cy="7386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lateinit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rootDir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lateinit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lateinit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pdfDefaultDir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8E57A327-0D03-4A9A-A471-8A8C0204F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2862772"/>
            <a:ext cx="8036174" cy="7386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rootDir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getOutputDirectory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File(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rootDir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pdf_dir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mkdir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pdfDefaultDir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File(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default_dir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mkdir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E28581B-AA9D-4535-B63E-C03716880B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4070352"/>
            <a:ext cx="7638630" cy="16004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private fun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getOutputDirectory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():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mediaDir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externalMediaDirs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firstOrNull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()?.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let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File(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resources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.getString(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app_name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apply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mkdirs()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 if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mediaDir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!=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null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&amp;&amp;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mediaDir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.exists())</a:t>
            </a:r>
            <a:b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mediaDir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else 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filesDir</a:t>
            </a:r>
            <a:b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605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A6F47B-E08A-40E6-84BA-5A30E019A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Creazione del file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EE8A759-BE26-430D-AFB8-77B9D91C1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28E9C98-2B2D-4FA1-9AD7-04816FCF6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29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1E71CEE-0829-45C5-B4C3-2588E0029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11D8C316-B2A6-407D-BFEA-79879CDEAB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Nella </a:t>
            </a:r>
            <a:r>
              <a:rPr lang="it-IT" dirty="0" err="1"/>
              <a:t>TextResultActivity</a:t>
            </a:r>
            <a:r>
              <a:rPr lang="it-IT" dirty="0"/>
              <a:t>, alla pressione del FAB per il PDF, verrà mostrato un </a:t>
            </a:r>
            <a:r>
              <a:rPr lang="it-IT" dirty="0" err="1"/>
              <a:t>Dialog</a:t>
            </a:r>
            <a:r>
              <a:rPr lang="it-IT" dirty="0"/>
              <a:t> per la scelta della cartella di destinazione</a:t>
            </a:r>
          </a:p>
          <a:p>
            <a:r>
              <a:rPr lang="it-IT" dirty="0"/>
              <a:t>Si usa ancora il meccanismo delle Coroutines per andare a leggere dall’</a:t>
            </a:r>
            <a:r>
              <a:rPr lang="it-IT" dirty="0" err="1"/>
              <a:t>external</a:t>
            </a:r>
            <a:r>
              <a:rPr lang="it-IT" dirty="0"/>
              <a:t> storage quali sono le cartelle precedentemente create, così da passarle al </a:t>
            </a:r>
            <a:r>
              <a:rPr lang="it-IT" dirty="0" err="1"/>
              <a:t>Dialog</a:t>
            </a:r>
            <a:endParaRPr lang="it-IT" dirty="0"/>
          </a:p>
          <a:p>
            <a:r>
              <a:rPr lang="it-IT" dirty="0"/>
              <a:t>Per la creazione del file PDF è stata creata una apposita classe: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PdfManager</a:t>
            </a:r>
            <a:endParaRPr lang="it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9187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BC0077-9652-4163-8FA2-D0882F23A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Struttura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3A3B569-8374-4286-9465-850DDC87A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3FA2FE-3B76-4C7C-8673-C47CCED50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3927FC3-9C84-4964-95CB-28F3FD2F5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85F4D4E-F789-4352-A6B0-DBED4AE5F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170679"/>
            <a:ext cx="7182678" cy="518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73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DC7EAE-8167-4AC7-83AC-3556A1264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Creazione del file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5059E31-FD90-4436-8C83-E6184B184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789EC4E-FFB4-4112-8F61-C4558A7BE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30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0FF58E-9F88-4295-8DA4-92C7405A5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090683E-BAA5-4C4F-962A-E953A222895C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258096"/>
            <a:ext cx="7746031" cy="50783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binding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fabPrintPdf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.setOnClickListener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IO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stringDirectoryList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MutableList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 =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mutableListOf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RealMainActivity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.listFiles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()?.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stringDirectoryList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stringDirectoryList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new_dir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MakeDirectoryDialog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.getInstance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.setDirectoryList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stringDirectoryList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.setOnDirectorySelected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directory: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-&gt;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textResult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dir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File(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RealMainActivity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directory)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IO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mkdirs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it-IT" altLang="it-IT" sz="12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PdfManager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.transformToPdf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Toast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.makeText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4A86E8"/>
                </a:solidFill>
                <a:effectLst/>
                <a:latin typeface="Consolas" panose="020B0609020204030204" pitchFamily="49" charset="0"/>
              </a:rPr>
              <a:t>@TextResultActivity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pdf_saved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Toast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LENGTH_SHORT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).show()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}}}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.setOnCancelListener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.show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supportFragmentManager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"DIALOGPDF"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}}}</a:t>
            </a: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1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F349F1-9B92-4C38-82D4-1C195E61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PdfManager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656823E-DEF6-4341-964F-778F8C578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A8C7B4-DDED-4CB7-82F3-8493956CC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31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6B7CFBE-D7A2-4C11-823A-4610E5C99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4BF0F95C-508E-4224-9796-77B4EDFA39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lang="it-IT" dirty="0"/>
              <a:t>Questa classe mette a disposizione il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transformToPdf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it-IT" dirty="0">
                <a:cs typeface="Courier New" panose="02070309020205020404" pitchFamily="49" charset="0"/>
              </a:rPr>
              <a:t>, che permette di creare un file pdf con un determinato nome in una determinata cartella, contenente il testo passato come ulteriore parametro</a:t>
            </a:r>
            <a:endParaRPr lang="it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dirty="0">
                <a:cs typeface="Courier New" panose="02070309020205020404" pitchFamily="49" charset="0"/>
              </a:rPr>
              <a:t>Utilizza le API della libreria «</a:t>
            </a:r>
            <a:r>
              <a:rPr lang="it-IT" dirty="0" err="1">
                <a:cs typeface="Courier New" panose="02070309020205020404" pitchFamily="49" charset="0"/>
              </a:rPr>
              <a:t>itextpdf</a:t>
            </a:r>
            <a:r>
              <a:rPr lang="it-IT" dirty="0">
                <a:cs typeface="Courier New" panose="02070309020205020404" pitchFamily="49" charset="0"/>
              </a:rPr>
              <a:t>» per costruire un documento a partire da un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PdfDocument</a:t>
            </a:r>
            <a:r>
              <a:rPr lang="it-IT" dirty="0">
                <a:cs typeface="Courier New" panose="02070309020205020404" pitchFamily="49" charset="0"/>
              </a:rPr>
              <a:t> aperto in scrittura</a:t>
            </a:r>
          </a:p>
          <a:p>
            <a:r>
              <a:rPr lang="it-IT" dirty="0">
                <a:cs typeface="Courier New" panose="02070309020205020404" pitchFamily="49" charset="0"/>
              </a:rPr>
              <a:t>Il testo viene scritto sul documento creando un oggetto di tipo </a:t>
            </a:r>
            <a:r>
              <a:rPr lang="it-IT" dirty="0" err="1">
                <a:cs typeface="Courier New" panose="02070309020205020404" pitchFamily="49" charset="0"/>
              </a:rPr>
              <a:t>Paragraph</a:t>
            </a:r>
            <a:r>
              <a:rPr lang="it-IT" dirty="0">
                <a:cs typeface="Courier New" panose="02070309020205020404" pitchFamily="49" charset="0"/>
              </a:rPr>
              <a:t>, il quale viene aggiunto al documento</a:t>
            </a:r>
          </a:p>
        </p:txBody>
      </p:sp>
    </p:spTree>
    <p:extLst>
      <p:ext uri="{BB962C8B-B14F-4D97-AF65-F5344CB8AC3E}">
        <p14:creationId xmlns:p14="http://schemas.microsoft.com/office/powerpoint/2010/main" val="38410184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E66E27-EAF6-4F24-89FD-8014B7BBC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PdfManager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1DE0C9E-6F6B-4D03-BAE7-2C7D7EEFD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1F8854E-D915-46B7-A8CB-42353367D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CA6EC28-037E-45F5-8BC4-E2DE42C82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DF17E4-945B-4A1D-829D-8CE2344E281E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476250" y="1764517"/>
            <a:ext cx="8191500" cy="39703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transformToPdf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text: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folder: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fileLocation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File(folder,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PDF_EXTENSION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canonicalPath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create an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instance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of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fileLocation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location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PdfWriter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fileLocation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defaultPageSize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PageSize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A4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(text)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.setFontSize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16f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.setTextAlignment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TextAlignment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will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create a file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your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fileLocation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specified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creating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altLang="it-IT" sz="1400" i="1" dirty="0">
                <a:solidFill>
                  <a:srgbClr val="8C8C8C"/>
                </a:solidFill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it-IT" altLang="it-IT" sz="1400" i="1" dirty="0">
                <a:solidFill>
                  <a:srgbClr val="8C8C8C"/>
                </a:solidFill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instance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.close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3034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EA1083-040C-4C21-A5CA-A8592E76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visualizzare i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F8B06C7-B9CD-4217-98BC-BDF1B5D67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2657FA2-F5E5-4EDA-954B-DE9BE5C17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33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91950AF-32E3-4543-BCB6-463173B29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2D6526F7-4BF1-4963-BCD4-EE2F3951BAE6}"/>
              </a:ext>
            </a:extLst>
          </p:cNvPr>
          <p:cNvCxnSpPr>
            <a:cxnSpLocks/>
          </p:cNvCxnSpPr>
          <p:nvPr/>
        </p:nvCxnSpPr>
        <p:spPr>
          <a:xfrm flipV="1">
            <a:off x="4318000" y="4765146"/>
            <a:ext cx="228600" cy="5381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magine 6">
            <a:extLst>
              <a:ext uri="{FF2B5EF4-FFF2-40B4-BE49-F238E27FC236}">
                <a16:creationId xmlns:a16="http://schemas.microsoft.com/office/drawing/2014/main" id="{7CD86F63-4875-4712-9841-A8F8CFA2A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542" y="1295400"/>
            <a:ext cx="2118916" cy="4708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61D91FCF-49BC-443F-9302-FFF38E8C2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99" y="1295400"/>
            <a:ext cx="2104230" cy="4708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4D1AE81D-7CE2-41DA-8E4C-68D7BB5BEBC7}"/>
              </a:ext>
            </a:extLst>
          </p:cNvPr>
          <p:cNvCxnSpPr>
            <a:cxnSpLocks/>
          </p:cNvCxnSpPr>
          <p:nvPr/>
        </p:nvCxnSpPr>
        <p:spPr>
          <a:xfrm>
            <a:off x="1398081" y="1143001"/>
            <a:ext cx="490647" cy="4849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Immagine 14">
            <a:extLst>
              <a:ext uri="{FF2B5EF4-FFF2-40B4-BE49-F238E27FC236}">
                <a16:creationId xmlns:a16="http://schemas.microsoft.com/office/drawing/2014/main" id="{1809318F-750B-435D-87B5-80587C307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7796" y="1281498"/>
            <a:ext cx="2121258" cy="4713906"/>
          </a:xfrm>
          <a:prstGeom prst="rect">
            <a:avLst/>
          </a:prstGeom>
        </p:spPr>
      </p:pic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6939B64B-1DAE-4585-91C9-543DC0A44AB7}"/>
              </a:ext>
            </a:extLst>
          </p:cNvPr>
          <p:cNvCxnSpPr>
            <a:cxnSpLocks/>
          </p:cNvCxnSpPr>
          <p:nvPr/>
        </p:nvCxnSpPr>
        <p:spPr>
          <a:xfrm>
            <a:off x="5645426" y="3429000"/>
            <a:ext cx="542918" cy="4935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83A3F969-A3FE-4441-8146-A6EFB30AEBE4}"/>
              </a:ext>
            </a:extLst>
          </p:cNvPr>
          <p:cNvCxnSpPr>
            <a:cxnSpLocks/>
          </p:cNvCxnSpPr>
          <p:nvPr/>
        </p:nvCxnSpPr>
        <p:spPr>
          <a:xfrm flipV="1">
            <a:off x="4173543" y="4765146"/>
            <a:ext cx="423859" cy="40427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71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8A3CC9-A29E-4EF6-A569-32D95C711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visualizzare i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01D4BE9-6838-474D-A8BC-BEBE725A6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980C3B6-8BDC-4415-A064-52F5A87D3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34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55AAF44-2CE4-4B50-8CCE-3982DE0C4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2C1822B3-A194-4399-AA46-5EB78E2723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Si può selezionare il file da visualizzare tramite il </a:t>
            </a:r>
            <a:r>
              <a:rPr lang="it-IT" dirty="0" err="1"/>
              <a:t>Dialog</a:t>
            </a:r>
            <a:r>
              <a:rPr lang="it-IT" dirty="0"/>
              <a:t> mostrato nella seconda delle figure precedenti, che al suo interno contiene una </a:t>
            </a:r>
            <a:r>
              <a:rPr lang="it-IT" dirty="0" err="1"/>
              <a:t>RecyclerView</a:t>
            </a:r>
            <a:r>
              <a:rPr lang="it-IT" dirty="0"/>
              <a:t> con tutti i files PDF creati con «</a:t>
            </a:r>
            <a:r>
              <a:rPr lang="it-IT" dirty="0" err="1"/>
              <a:t>DigitalTextSuite</a:t>
            </a:r>
            <a:r>
              <a:rPr lang="it-IT" dirty="0"/>
              <a:t>»</a:t>
            </a:r>
          </a:p>
          <a:p>
            <a:r>
              <a:rPr lang="it-IT" dirty="0"/>
              <a:t>Selezionato il file da aprire, viene lanciata una </a:t>
            </a:r>
            <a:r>
              <a:rPr lang="it-IT" dirty="0" err="1"/>
              <a:t>Intent</a:t>
            </a:r>
            <a:r>
              <a:rPr lang="it-IT" dirty="0"/>
              <a:t> con un </a:t>
            </a:r>
            <a:r>
              <a:rPr lang="it-IT" dirty="0" err="1"/>
              <a:t>Chooser</a:t>
            </a:r>
            <a:r>
              <a:rPr lang="it-IT" dirty="0"/>
              <a:t>, il quale permette di scegliere con quale applicazione aprire il file </a:t>
            </a:r>
          </a:p>
        </p:txBody>
      </p:sp>
    </p:spTree>
    <p:extLst>
      <p:ext uri="{BB962C8B-B14F-4D97-AF65-F5344CB8AC3E}">
        <p14:creationId xmlns:p14="http://schemas.microsoft.com/office/powerpoint/2010/main" val="3837263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C4900E-8D6E-4B39-91FA-76C3A4095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visualizzare i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CD82960-4FBE-44E6-92B7-F0E1418E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2EEFE3E-223D-4226-A194-C1A63EFD6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35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A73F90A-97B5-408C-B841-E76379574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0B61206-3DDB-4493-8983-F693EA583499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395186"/>
            <a:ext cx="5367175" cy="156966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IO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 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rootDir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RealMainActivity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rootDir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listFiles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getPdfFilesFromRootDir(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rootDir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 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dialog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SelectPdfDialog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.getInstance(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listFiles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.show(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parentFragmentManager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"SELECTPDFDIALOG"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2907D77B-4835-469D-8E25-1C7A708E7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2964846"/>
            <a:ext cx="5537093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private fun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getPdfFilesFromRootDir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(rootDir: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):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 {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rootDir.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walk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it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extension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==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"pdf"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1C022B1-9F8D-487D-A5A3-A8572801B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4799391"/>
            <a:ext cx="5622052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.setDataAndTypeAndNormalize(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"application/pdf"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flags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FLAG_ACTIVITY_CLEAR_TOP</a:t>
            </a:r>
            <a:b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.addFlags(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FLAG_GRANT_READ_URI_PERMISSION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startActivity(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.createChooser(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"Open pdf with ..."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endParaRPr kumimoji="0" lang="it-IT" altLang="it-IT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BE9DCC7B-EA70-4555-B57C-6A2FB309EFF2}"/>
              </a:ext>
            </a:extLst>
          </p:cNvPr>
          <p:cNvCxnSpPr/>
          <p:nvPr/>
        </p:nvCxnSpPr>
        <p:spPr>
          <a:xfrm>
            <a:off x="457200" y="4381500"/>
            <a:ext cx="8229600" cy="0"/>
          </a:xfrm>
          <a:prstGeom prst="line">
            <a:avLst/>
          </a:prstGeom>
          <a:ln w="9525" cap="flat" cmpd="sng" algn="ctr">
            <a:solidFill>
              <a:schemeClr val="bg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9864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500FA5-328A-4DCE-925F-5C1762733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FragmentCameraTranslate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B9EC137-50AF-42AB-83E1-9E9A4C320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59028A2-9B21-4008-B51F-CEF7DD4A8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4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F697CC4-2928-4455-AAA2-1D817D85E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735D60E-3246-43D7-A738-DED110FC6A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Questa classe è un </a:t>
            </a:r>
            <a:r>
              <a:rPr lang="it-IT" dirty="0" err="1"/>
              <a:t>Fragment</a:t>
            </a:r>
            <a:r>
              <a:rPr lang="it-IT" dirty="0"/>
              <a:t> che estende la classe astratta </a:t>
            </a:r>
            <a:r>
              <a:rPr lang="it-IT" dirty="0" err="1"/>
              <a:t>FragmentCamera</a:t>
            </a:r>
            <a:r>
              <a:rPr lang="it-IT" dirty="0"/>
              <a:t>, la quale mette a disposizione tutti i metodi necessari per il corretto funzionamento della fotocamera</a:t>
            </a:r>
          </a:p>
          <a:p>
            <a:r>
              <a:rPr lang="it-IT" dirty="0"/>
              <a:t>Sono state utilizzate le API della libreria di Android </a:t>
            </a:r>
            <a:r>
              <a:rPr lang="it-IT" dirty="0" err="1"/>
              <a:t>CameraX</a:t>
            </a:r>
            <a:endParaRPr lang="it-IT" dirty="0"/>
          </a:p>
          <a:p>
            <a:r>
              <a:rPr lang="it-IT" dirty="0"/>
              <a:t>Si fa </a:t>
            </a:r>
            <a:r>
              <a:rPr lang="it-IT" dirty="0" err="1"/>
              <a:t>override</a:t>
            </a:r>
            <a:r>
              <a:rPr lang="it-IT" dirty="0"/>
              <a:t> del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setAnalyzer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dirty="0"/>
              <a:t>) per settare un </a:t>
            </a:r>
            <a:r>
              <a:rPr lang="it-IT" dirty="0" err="1"/>
              <a:t>TextAnalyzer</a:t>
            </a:r>
            <a:r>
              <a:rPr lang="it-IT" dirty="0"/>
              <a:t> come analizzatore delle immagini</a:t>
            </a:r>
          </a:p>
        </p:txBody>
      </p:sp>
    </p:spTree>
    <p:extLst>
      <p:ext uri="{BB962C8B-B14F-4D97-AF65-F5344CB8AC3E}">
        <p14:creationId xmlns:p14="http://schemas.microsoft.com/office/powerpoint/2010/main" val="3277451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2AAFF1-B248-4F7C-8B14-1DEED2746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FragmentCameraTranslate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34B4CE3-4673-4836-93C0-DB24A928F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D86D999-7439-4768-BAB7-292011D35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5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30743F3-E497-40F8-9B2F-E045A10AD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3B94014-2CD7-46D8-AAA1-0F22822C1EC1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737094"/>
            <a:ext cx="8303315" cy="375487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setAnalyzer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TextAnalyzer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requireContext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lifecycle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viewModel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sourceText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CROP_PERCENTAGE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also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1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!!.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cameraExecutor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.Builder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setTargetResolution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(Size(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1280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720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setBackpressureStrategy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STRATEGY_KEEP_ONLY_LATEST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.build()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also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1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cameraExecutor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IllegalStateException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694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5E1292-732C-4776-B646-3816B2325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TextAnalyzer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CFB43B3-952D-4BBC-AD4E-44A28626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DAF4C5E-3D4B-4944-8D6F-9A6C5477A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6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D56210-34E7-44D9-ADDC-A51DD669B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FB587BAC-1679-4EB6-A4C9-5946F325E2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Implementa l’interfaccia </a:t>
            </a:r>
            <a:r>
              <a:rPr lang="it-IT" dirty="0" err="1"/>
              <a:t>ImageAnalysis.Analyzer</a:t>
            </a:r>
            <a:endParaRPr lang="it-IT" dirty="0"/>
          </a:p>
          <a:p>
            <a:r>
              <a:rPr lang="it-IT" dirty="0"/>
              <a:t>Utilizza delle API di </a:t>
            </a:r>
            <a:r>
              <a:rPr lang="it-IT" dirty="0" err="1"/>
              <a:t>MLKit</a:t>
            </a:r>
            <a:r>
              <a:rPr lang="it-IT" dirty="0"/>
              <a:t> per ottenere un riconoscitore di testo, con cui processare le immagini</a:t>
            </a:r>
          </a:p>
          <a:p>
            <a:r>
              <a:rPr lang="it-IT" dirty="0"/>
              <a:t>Dell’immagine in input, viene analizzata solo una parte; infatti viene prima ruotata nella giusta direzione e poi ne viene fatto un </a:t>
            </a:r>
            <a:r>
              <a:rPr lang="it-IT" dirty="0" err="1"/>
              <a:t>crop</a:t>
            </a:r>
            <a:r>
              <a:rPr lang="it-IT" dirty="0"/>
              <a:t>, tagliando una percentuale della parte superiore e inferiore. Per queste operazioni, si utilizza la classe </a:t>
            </a:r>
            <a:r>
              <a:rPr lang="it-IT" dirty="0" err="1"/>
              <a:t>ImageUtils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24809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50BA08-B02D-4370-9989-8C53C0D92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TextAnalyzer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A4CA5C2-E273-4B26-9959-BA48EBC27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54EA5B-AF0C-47E1-BFE8-6B0E76BAF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7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DCCAC43-1742-4A8F-86A5-382FB83D6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2056077-8614-41F4-876E-5B14508CAD2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379790" y="2070703"/>
            <a:ext cx="8135560" cy="31085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analyze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mediaImage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?: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rotationDegrees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imageInfo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rotationDegrees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bitmap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ImageUtils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.convertYuv420888ImageToBitmap(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mediaImage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rotatedBitmap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ImageUtils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.rotateBitmap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rotationDegrees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croppedBitmap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ImageUtils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.cropOnlyHeight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rotatedBitmap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cropPercentage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recognizeText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InputImage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.fromBitmap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croppedBitmap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addOnCompleteListener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the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to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allow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following images to be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analyzed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.close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34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82D70B-7FDE-4CF6-B81A-0F9751A2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TextAnalyzer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75BA2D4-6CB9-4DB9-B664-681DFBA70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ED8CCF1-2D74-4CE2-86E1-10C550893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8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EBBCA9E-FE5B-4C69-9635-DC963E1DC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67D0E7B-DDDD-4622-9C15-B5E9AE716C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Per evitare continui cambiamenti nel testo analizzato, sì è cercato di stabilire una </a:t>
            </a:r>
            <a:r>
              <a:rPr lang="it-IT" dirty="0" err="1"/>
              <a:t>threshold</a:t>
            </a:r>
            <a:r>
              <a:rPr lang="it-IT" dirty="0"/>
              <a:t> dinamica per il cambiamento del testo riconosciuto</a:t>
            </a:r>
          </a:p>
          <a:p>
            <a:r>
              <a:rPr lang="it-IT" dirty="0"/>
              <a:t>La </a:t>
            </a:r>
            <a:r>
              <a:rPr lang="it-IT" dirty="0" err="1"/>
              <a:t>threshold</a:t>
            </a:r>
            <a:r>
              <a:rPr lang="it-IT" dirty="0"/>
              <a:t> è calcolata in base alla differenza tra il testo precedentemente riconosciuto e quello attuale</a:t>
            </a:r>
          </a:p>
          <a:p>
            <a:r>
              <a:rPr lang="it-IT" dirty="0"/>
              <a:t>Tale differenza tiene conto sia del numero di parole che della differenza tra le parole stesse</a:t>
            </a:r>
          </a:p>
          <a:p>
            <a:r>
              <a:rPr lang="it-IT" dirty="0"/>
              <a:t>Implementata col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compareResult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97668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274FD0-FDC6-4778-A102-50E837C73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TextAnalyzer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DE7FCDC-4D95-41F1-A72F-2038F22B3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4DED4EC-CE9F-452A-BD10-2CA8D6051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9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1A3462F-4FF8-4D1E-BF40-1186C9FAE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25/06/2021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AA1FCC7-2C36-48C3-B5E6-721AB1DAA3FD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2058331" y="1143001"/>
            <a:ext cx="5027338" cy="52629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private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compareResult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(words: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&gt;):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actualWords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!!.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size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.min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words.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actualWords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.max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words.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actualWords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reference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of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of words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(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size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DIFFERENCE_PERCENTAGE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.toInt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&gt;=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0.5f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.toInt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+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else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.toInt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checking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differences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among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words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until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(!words[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actualWords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]))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++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enough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different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...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else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size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enough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different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...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size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false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925391"/>
      </p:ext>
    </p:extLst>
  </p:cSld>
  <p:clrMapOvr>
    <a:masterClrMapping/>
  </p:clrMapOvr>
</p:sld>
</file>

<file path=ppt/theme/theme1.xml><?xml version="1.0" encoding="utf-8"?>
<a:theme xmlns:a="http://schemas.openxmlformats.org/drawingml/2006/main" name="Android2021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0">
      <a:majorFont>
        <a:latin typeface="Karla"/>
        <a:ea typeface=""/>
        <a:cs typeface=""/>
      </a:majorFont>
      <a:minorFont>
        <a:latin typeface="Karla"/>
        <a:ea typeface=""/>
        <a:cs typeface="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 cap="flat" cmpd="sng" algn="ctr">
          <a:solidFill>
            <a:schemeClr val="accent6"/>
          </a:solidFill>
          <a:prstDash val="solid"/>
          <a:round/>
          <a:headEnd type="none" w="med" len="med"/>
          <a:tailEnd type="none" w="med" len="med"/>
        </a:ln>
      </a:spPr>
      <a:bodyPr rtlCol="0" anchor="ctr"/>
      <a:lstStyle>
        <a:defPPr algn="ctr">
          <a:defRPr/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6"/>
        </a:fontRef>
      </a:style>
    </a:spDef>
    <a:lnDef>
      <a:spPr>
        <a:ln w="38100">
          <a:solidFill>
            <a:schemeClr val="accent6"/>
          </a:solidFill>
          <a:tailEnd type="triangle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ndroid2021" id="{41EA3057-FE6D-48B0-827A-F063D07E7CC1}" vid="{2C2A6620-B849-4BD6-8D88-76DA6E727CE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EC235982B21BD4799EB2D1225EE75B3" ma:contentTypeVersion="3" ma:contentTypeDescription="Creare un nuovo documento." ma:contentTypeScope="" ma:versionID="2b236644812c200386af6e3c1d1a332e">
  <xsd:schema xmlns:xsd="http://www.w3.org/2001/XMLSchema" xmlns:xs="http://www.w3.org/2001/XMLSchema" xmlns:p="http://schemas.microsoft.com/office/2006/metadata/properties" xmlns:ns2="bfa65c32-7bbb-4785-abd8-3c11c84fb49f" targetNamespace="http://schemas.microsoft.com/office/2006/metadata/properties" ma:root="true" ma:fieldsID="a47e8fad2e8eb954d83e6663abec1f4b" ns2:_="">
    <xsd:import namespace="bfa65c32-7bbb-4785-abd8-3c11c84fb49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a65c32-7bbb-4785-abd8-3c11c84fb4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F6FC0EA-AE4A-4118-A4DA-68A67AAF9DB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B1E375B-9CB5-4309-B1FC-519751CF564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CE6AE62-C473-4B6D-974E-3E87638589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a65c32-7bbb-4785-abd8-3c11c84fb4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Android2021</Template>
  <TotalTime>520</TotalTime>
  <Words>2926</Words>
  <Application>Microsoft Office PowerPoint</Application>
  <PresentationFormat>Presentazione su schermo (4:3)</PresentationFormat>
  <Paragraphs>222</Paragraphs>
  <Slides>35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40" baseType="lpstr">
      <vt:lpstr>Arial</vt:lpstr>
      <vt:lpstr>Consolas</vt:lpstr>
      <vt:lpstr>Courier New</vt:lpstr>
      <vt:lpstr>Karla</vt:lpstr>
      <vt:lpstr>Android2021</vt:lpstr>
      <vt:lpstr>Traduzione</vt:lpstr>
      <vt:lpstr>Traduzione Real-Time</vt:lpstr>
      <vt:lpstr>Struttura</vt:lpstr>
      <vt:lpstr>FragmentCameraTranslate</vt:lpstr>
      <vt:lpstr>FragmentCameraTranslate</vt:lpstr>
      <vt:lpstr>TextAnalyzer</vt:lpstr>
      <vt:lpstr>TextAnalyzer</vt:lpstr>
      <vt:lpstr>TextAnalyzer</vt:lpstr>
      <vt:lpstr>TextAnalyzer</vt:lpstr>
      <vt:lpstr>TranslationViewModel</vt:lpstr>
      <vt:lpstr>TranslationViewModel</vt:lpstr>
      <vt:lpstr>TranslationViewModel</vt:lpstr>
      <vt:lpstr>TranslationViewModel</vt:lpstr>
      <vt:lpstr>Scelta della lingua</vt:lpstr>
      <vt:lpstr>Scelta della lingua</vt:lpstr>
      <vt:lpstr>Rimozione dei modelli di traduzione</vt:lpstr>
      <vt:lpstr>DeleteTranslationModulesActivity</vt:lpstr>
      <vt:lpstr>DeleteTranslationModulesActivity</vt:lpstr>
      <vt:lpstr>DeleteTranslationModulesActivity</vt:lpstr>
      <vt:lpstr>Traduzione statica</vt:lpstr>
      <vt:lpstr>Traduzione statica</vt:lpstr>
      <vt:lpstr>Translator</vt:lpstr>
      <vt:lpstr>Translator</vt:lpstr>
      <vt:lpstr>TextResultActivity</vt:lpstr>
      <vt:lpstr>TextResultActivity</vt:lpstr>
      <vt:lpstr>Salvataggio in PDF</vt:lpstr>
      <vt:lpstr>Salvataggio in PDF</vt:lpstr>
      <vt:lpstr>Creazione cartelle per PDF</vt:lpstr>
      <vt:lpstr>Creazione del file PDF</vt:lpstr>
      <vt:lpstr>Creazione del file PDF</vt:lpstr>
      <vt:lpstr>PdfManager</vt:lpstr>
      <vt:lpstr>PdfManager</vt:lpstr>
      <vt:lpstr>Come visualizzare i PDF</vt:lpstr>
      <vt:lpstr>Come visualizzare i PDF</vt:lpstr>
      <vt:lpstr>Come visualizzare i PDF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massimo regoli</dc:creator>
  <cp:lastModifiedBy>andrea pepe</cp:lastModifiedBy>
  <cp:revision>33</cp:revision>
  <dcterms:created xsi:type="dcterms:W3CDTF">2021-04-20T13:48:57Z</dcterms:created>
  <dcterms:modified xsi:type="dcterms:W3CDTF">2021-06-25T04:58:00Z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0x010100FEC235982B21BD4799EB2D1225EE75B3</vt:lpwstr>
  </property>
</Properties>
</file>

<file path=docProps/thumbnail.jpeg>
</file>